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8" r:id="rId2"/>
    <p:sldId id="259" r:id="rId3"/>
    <p:sldId id="260" r:id="rId4"/>
    <p:sldId id="257" r:id="rId5"/>
    <p:sldId id="261" r:id="rId6"/>
    <p:sldId id="262" r:id="rId7"/>
    <p:sldId id="263" r:id="rId8"/>
    <p:sldId id="266" r:id="rId9"/>
    <p:sldId id="264" r:id="rId10"/>
    <p:sldId id="265" r:id="rId11"/>
    <p:sldId id="267" r:id="rId12"/>
    <p:sldId id="268"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0557" autoAdjust="0"/>
  </p:normalViewPr>
  <p:slideViewPr>
    <p:cSldViewPr snapToGrid="0">
      <p:cViewPr varScale="1">
        <p:scale>
          <a:sx n="52" d="100"/>
          <a:sy n="52" d="100"/>
        </p:scale>
        <p:origin x="8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B77DBD-7494-4F94-BE15-0E589F90F1AD}" type="datetimeFigureOut">
              <a:rPr lang="en-US" smtClean="0"/>
              <a:t>6/24/2020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8EED7C-E13D-4F69-B0B0-64DD833B4685}" type="slidenum">
              <a:rPr lang="en-US" smtClean="0"/>
              <a:t>‹#›</a:t>
            </a:fld>
            <a:endParaRPr lang="en-US"/>
          </a:p>
        </p:txBody>
      </p:sp>
    </p:spTree>
    <p:extLst>
      <p:ext uri="{BB962C8B-B14F-4D97-AF65-F5344CB8AC3E}">
        <p14:creationId xmlns:p14="http://schemas.microsoft.com/office/powerpoint/2010/main" val="3250229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Hello Everyone, </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My name is ….</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How many of us have run a business before? Everyone who has run a business can narrate the hit that comes with the business management. Business environment is always wavy, full of ups and downs. It takes a lot of effort to put up a business. Nonetheless staying profitable is a greater task. In the event that the business environment is unconducive, various strategies have to be adopted. In this presentation our focus is on the harvest/exit strategy during various scenarios.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F8EED7C-E13D-4F69-B0B0-64DD833B4685}" type="slidenum">
              <a:rPr lang="en-US" smtClean="0"/>
              <a:t>1</a:t>
            </a:fld>
            <a:endParaRPr lang="en-US"/>
          </a:p>
        </p:txBody>
      </p:sp>
    </p:spTree>
    <p:extLst>
      <p:ext uri="{BB962C8B-B14F-4D97-AF65-F5344CB8AC3E}">
        <p14:creationId xmlns:p14="http://schemas.microsoft.com/office/powerpoint/2010/main" val="132625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Clr>
                <a:srgbClr val="0070C0"/>
              </a:buClr>
              <a:buFont typeface="Wingdings" panose="05000000000000000000" pitchFamily="2" charset="2"/>
              <a:buNone/>
            </a:pPr>
            <a:r>
              <a:rPr lang="en-US" dirty="0" smtClean="0">
                <a:effectLst/>
                <a:latin typeface="Times New Roman" panose="02020603050405020304" pitchFamily="18" charset="0"/>
                <a:cs typeface="Times New Roman" panose="02020603050405020304" pitchFamily="18" charset="0"/>
              </a:rPr>
              <a:t>Yummy Yoghourts converts goat milk into highly nutritious yoghurt. The company relies on milk supplied from various farms within the area which is processed into yoghurt at the business hence the business supplies fresh yoghurt. The business has been operational for the past five years. The business is known for the best yoghurt in the town and has a well-established customer base. The business also supplies two major supermarkets with the product which is highly preferred for its natural taste.</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F8EED7C-E13D-4F69-B0B0-64DD833B4685}" type="slidenum">
              <a:rPr lang="en-US" smtClean="0"/>
              <a:t>2</a:t>
            </a:fld>
            <a:endParaRPr lang="en-US"/>
          </a:p>
        </p:txBody>
      </p:sp>
    </p:spTree>
    <p:extLst>
      <p:ext uri="{BB962C8B-B14F-4D97-AF65-F5344CB8AC3E}">
        <p14:creationId xmlns:p14="http://schemas.microsoft.com/office/powerpoint/2010/main" val="2330172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Harvest/exit strategy is a deliberate decision to reduce on the expenditure in all aspects of a business to maximize profits regardless of whether the company loses the market share. Usually, this is a measure taken in the decline stage of a product/business life cycle. Exit strategies are employed during different scenarios and the investor has to evaluate a predetermined criteria. In the case of a business, harvest strategies are characterized by a decrement in overall spending.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F8EED7C-E13D-4F69-B0B0-64DD833B4685}" type="slidenum">
              <a:rPr lang="en-US" smtClean="0"/>
              <a:t>3</a:t>
            </a:fld>
            <a:endParaRPr lang="en-US"/>
          </a:p>
        </p:txBody>
      </p:sp>
    </p:spTree>
    <p:extLst>
      <p:ext uri="{BB962C8B-B14F-4D97-AF65-F5344CB8AC3E}">
        <p14:creationId xmlns:p14="http://schemas.microsoft.com/office/powerpoint/2010/main" val="988253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0070C0"/>
              </a:buClr>
              <a:buFont typeface="Wingdings" panose="05000000000000000000" pitchFamily="2" charset="2"/>
              <a:buNone/>
            </a:pPr>
            <a:r>
              <a:rPr lang="en-US" dirty="0" smtClean="0"/>
              <a:t>This</a:t>
            </a:r>
            <a:r>
              <a:rPr lang="en-US" baseline="0" dirty="0" smtClean="0"/>
              <a:t> presentation will address harvest strategies in the following five scenarios:</a:t>
            </a:r>
          </a:p>
          <a:p>
            <a:pPr marL="171450" indent="-171450">
              <a:buClr>
                <a:srgbClr val="0070C0"/>
              </a:buClr>
              <a:buFont typeface="Wingdings" panose="05000000000000000000" pitchFamily="2" charset="2"/>
              <a:buChar char="v"/>
            </a:pPr>
            <a:r>
              <a:rPr lang="en-US" dirty="0" smtClean="0"/>
              <a:t>Scenario 1: A Major downturn in the economy </a:t>
            </a:r>
            <a:r>
              <a:rPr lang="en-US" dirty="0" smtClean="0"/>
              <a:t>has </a:t>
            </a:r>
            <a:r>
              <a:rPr lang="en-US" dirty="0" smtClean="0"/>
              <a:t>caused cash flow to go negative and is expected to last for 2 to 3 years. As the entrepreneur, you have enough cash saved in the business to last 6months at your current employment, inventory, and fixed overhead cost levels. </a:t>
            </a:r>
          </a:p>
          <a:p>
            <a:pPr>
              <a:buClr>
                <a:srgbClr val="0070C0"/>
              </a:buClr>
              <a:buFont typeface="Wingdings" panose="05000000000000000000" pitchFamily="2" charset="2"/>
              <a:buChar char="v"/>
            </a:pPr>
            <a:r>
              <a:rPr lang="en-US" dirty="0" smtClean="0"/>
              <a:t>Scenario 2: There is a devastating natural disaster (hurricane or earthquake) that has ruined your facilities and completely interrupted your business. It will be months before insurance can be collected to rebuild your facilities, rolling-stock, and inventory. </a:t>
            </a:r>
          </a:p>
          <a:p>
            <a:pPr>
              <a:buClr>
                <a:srgbClr val="0070C0"/>
              </a:buClr>
              <a:buFont typeface="Wingdings" panose="05000000000000000000" pitchFamily="2" charset="2"/>
              <a:buChar char="v"/>
            </a:pPr>
            <a:r>
              <a:rPr lang="en-US" dirty="0" smtClean="0"/>
              <a:t>Scenario 3:A major operation has moved into your market area and the competitive pressure has caused you to reduce prices on one product line to the point that you are barely making a profit. This scenario is different, here you are asked to think and communicate what options are worth trying before "harvesting" that product line. Second, what steps are needed to harvest the struggling product line if your strategies don't work.</a:t>
            </a:r>
          </a:p>
          <a:p>
            <a:pPr>
              <a:buClr>
                <a:srgbClr val="0070C0"/>
              </a:buClr>
              <a:buFont typeface="Wingdings" panose="05000000000000000000" pitchFamily="2" charset="2"/>
              <a:buChar char="v"/>
            </a:pPr>
            <a:r>
              <a:rPr lang="en-US" dirty="0" smtClean="0"/>
              <a:t> Scenario 4: You have lost your financial backing from the institute you have been using for the past three years. As in scenario 3, what refinancing options are worth trying, how long do you give yourself to evaluate and investigate these options, and, finally, if nothing works, what is your exit strategy.</a:t>
            </a:r>
          </a:p>
          <a:p>
            <a:pPr>
              <a:buClr>
                <a:srgbClr val="0070C0"/>
              </a:buClr>
              <a:buFont typeface="Wingdings" panose="05000000000000000000" pitchFamily="2" charset="2"/>
              <a:buChar char="v"/>
            </a:pPr>
            <a:r>
              <a:rPr lang="en-US" dirty="0" smtClean="0"/>
              <a:t> Scenario 5: You are approaching retirement age, have no heirs who which to run the business. You would like to sell the business and use the proceeds for your retirement. There are no "options" for this scenario, you are wanting to sell the business.</a:t>
            </a:r>
            <a:r>
              <a:rPr lang="en-US" dirty="0" smtClean="0">
                <a:effectLst/>
              </a:rPr>
              <a:t> Your job is to do some research about how to sell a small business, then put together a workable plan to sell the business looking at all of the options to sell that are possibly open to you. </a:t>
            </a:r>
            <a:endParaRPr lang="en-US" dirty="0" smtClean="0"/>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4</a:t>
            </a:fld>
            <a:endParaRPr lang="en-US"/>
          </a:p>
        </p:txBody>
      </p:sp>
    </p:spTree>
    <p:extLst>
      <p:ext uri="{BB962C8B-B14F-4D97-AF65-F5344CB8AC3E}">
        <p14:creationId xmlns:p14="http://schemas.microsoft.com/office/powerpoint/2010/main" val="67875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scenario, the business cash flows are going negative. The spending is outweighing the income. The cause, the economic downturn is beyond the total control of the business owner, customer spending is deemed to remain low. Although there are savings, it is sure that they cannot run the business. The only way to reduce the chances of insolvency is to use the savings </a:t>
            </a:r>
            <a:r>
              <a:rPr lang="en-US" sz="1200" kern="1200" dirty="0" err="1" smtClean="0">
                <a:solidFill>
                  <a:schemeClr val="tx1"/>
                </a:solidFill>
                <a:effectLst/>
                <a:latin typeface="+mn-lt"/>
                <a:ea typeface="+mn-ea"/>
                <a:cs typeface="+mn-cs"/>
              </a:rPr>
              <a:t>sparingly.However</a:t>
            </a:r>
            <a:r>
              <a:rPr lang="en-US" sz="1200" kern="1200" dirty="0" smtClean="0">
                <a:solidFill>
                  <a:schemeClr val="tx1"/>
                </a:solidFill>
                <a:effectLst/>
                <a:latin typeface="+mn-lt"/>
                <a:ea typeface="+mn-ea"/>
                <a:cs typeface="+mn-cs"/>
              </a:rPr>
              <a:t>, with the economic times the business is likely to strain after the six months are over. Acquiring a debt to finance the business is not a viable solution. It is only a short term solution.</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5</a:t>
            </a:fld>
            <a:endParaRPr lang="en-US"/>
          </a:p>
        </p:txBody>
      </p:sp>
    </p:spTree>
    <p:extLst>
      <p:ext uri="{BB962C8B-B14F-4D97-AF65-F5344CB8AC3E}">
        <p14:creationId xmlns:p14="http://schemas.microsoft.com/office/powerpoint/2010/main" val="2602068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improve the prices is difficult to achieve, however, it is possible to minimize the costs. Shutting down the business in not a good exit strategy since the brand will loose its revenue value. Therefore, exit strategies will include finding a buyer within the six months when the business can still run. During this time, running sales based on the brand will be a better option. At the same time it’s wise to partially drain the business to recover some of the negative cash flows </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6</a:t>
            </a:fld>
            <a:endParaRPr lang="en-US"/>
          </a:p>
        </p:txBody>
      </p:sp>
    </p:spTree>
    <p:extLst>
      <p:ext uri="{BB962C8B-B14F-4D97-AF65-F5344CB8AC3E}">
        <p14:creationId xmlns:p14="http://schemas.microsoft.com/office/powerpoint/2010/main" val="1135456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scenario, the business has to decide on remaining shut till the insurance compensates for the loss or reopen at its cost. However, insurance firms take long to repay. This means that remaining shut not only interferes with consistency but also reduces the brand value. Since the insurance is bound to pay, however, the hurricane has also affected the target population which means that their expenditure too is affected.</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7</a:t>
            </a:fld>
            <a:endParaRPr lang="en-US"/>
          </a:p>
        </p:txBody>
      </p:sp>
    </p:spTree>
    <p:extLst>
      <p:ext uri="{BB962C8B-B14F-4D97-AF65-F5344CB8AC3E}">
        <p14:creationId xmlns:p14="http://schemas.microsoft.com/office/powerpoint/2010/main" val="2637375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Yummy Yoghurt is a known brand which has a big market share. A total closure will mean extra spending to repay all the debts and this will have negative impacts on the high quality of employees. The exit strategy would be to seek a merger from other dairy or creamy companies. This way the brand will not lose its value, the market share will remain, the expertise will be retained and the risk will be shared.  Additionally, since there is a guarantee of insurance compensation, then the business can use its previously accumulated revenues to assist in the merger set-up.</a:t>
            </a:r>
          </a:p>
          <a:p>
            <a:pPr lvl="0"/>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8</a:t>
            </a:fld>
            <a:endParaRPr lang="en-US"/>
          </a:p>
        </p:txBody>
      </p:sp>
    </p:spTree>
    <p:extLst>
      <p:ext uri="{BB962C8B-B14F-4D97-AF65-F5344CB8AC3E}">
        <p14:creationId xmlns:p14="http://schemas.microsoft.com/office/powerpoint/2010/main" val="1877653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a competitive market, the best option is to maintain the market share by finding ways of acquiring competitive advantage. A SWOT analysis is necessary to figure out the strengths of the business. Since Yummy Yoghurt has a loyal and broad customer base, considering more offers such as price discounts for more purchases. Additionally, Yummy yoghurt can consider product differentiation, excellent customer service including free deliveries within the town and adopt cost-plus pricing. The other option is to reduce on the production costs of the goods within the product line facing extreme competition.</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9</a:t>
            </a:fld>
            <a:endParaRPr lang="en-US"/>
          </a:p>
        </p:txBody>
      </p:sp>
    </p:spTree>
    <p:extLst>
      <p:ext uri="{BB962C8B-B14F-4D97-AF65-F5344CB8AC3E}">
        <p14:creationId xmlns:p14="http://schemas.microsoft.com/office/powerpoint/2010/main" val="1210772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Clr>
                <a:srgbClr val="0070C0"/>
              </a:buClr>
              <a:buFont typeface="Wingdings" panose="05000000000000000000" pitchFamily="2" charset="2"/>
              <a:buChar char="v"/>
            </a:pPr>
            <a:r>
              <a:rPr lang="en-US" dirty="0" smtClean="0">
                <a:effectLst/>
              </a:rPr>
              <a:t>Competition regimes rest on two commons: innovation capacity and reputation. In the event that the above stated options fail, then draining the product line which is being faced off by </a:t>
            </a:r>
            <a:r>
              <a:rPr lang="en-US" dirty="0" smtClean="0">
                <a:effectLst/>
              </a:rPr>
              <a:t>competition is</a:t>
            </a:r>
            <a:r>
              <a:rPr lang="en-US" baseline="0" dirty="0" smtClean="0">
                <a:effectLst/>
              </a:rPr>
              <a:t> a better harvest plan</a:t>
            </a:r>
            <a:r>
              <a:rPr lang="en-US" dirty="0" smtClean="0">
                <a:effectLst/>
              </a:rPr>
              <a:t>. This way the business will remain operational with the profitable lines and obtain some revenues from the drain. It is guaranteed from the reputation of Yummy yoghurt that the business will manage to sell the remaining stock even though it may take time due to the competition</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10</a:t>
            </a:fld>
            <a:endParaRPr lang="en-US"/>
          </a:p>
        </p:txBody>
      </p:sp>
    </p:spTree>
    <p:extLst>
      <p:ext uri="{BB962C8B-B14F-4D97-AF65-F5344CB8AC3E}">
        <p14:creationId xmlns:p14="http://schemas.microsoft.com/office/powerpoint/2010/main" val="2069607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some basic amenities that each and every business organization requires to run the business smoothly and without any major hassle. Sponsor or funding is the most important factor in business management. Seeking an alternative bank or financial institution to fund the business a better option would be an option. Seeking credits from the suppliers and repaying after sells will be a viable options if the suppliers agree to it. Another option would be to use the reserves of the company to meet the fixed costs.</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11</a:t>
            </a:fld>
            <a:endParaRPr lang="en-US"/>
          </a:p>
        </p:txBody>
      </p:sp>
    </p:spTree>
    <p:extLst>
      <p:ext uri="{BB962C8B-B14F-4D97-AF65-F5344CB8AC3E}">
        <p14:creationId xmlns:p14="http://schemas.microsoft.com/office/powerpoint/2010/main" val="2186746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The harvest strategies in this case would be to resell the business. If the economy is in shape then the business is likely to obtain good revenue. However, this may require a grace period to find a suitable buyer.  The resell could involve a friendly buy-out. Selling the business to a family member who is financially in a position to run the business better will a better exist strategy. Not only will the brand name remain but also the assurance of gaining revenues even if it is installments.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12</a:t>
            </a:fld>
            <a:endParaRPr lang="en-US"/>
          </a:p>
        </p:txBody>
      </p:sp>
    </p:spTree>
    <p:extLst>
      <p:ext uri="{BB962C8B-B14F-4D97-AF65-F5344CB8AC3E}">
        <p14:creationId xmlns:p14="http://schemas.microsoft.com/office/powerpoint/2010/main" val="324464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Selling a small business can feel as complex as starting one. There are books to settle, finances to track, and pressure to do so in a way that gets you the best possible outcome for your efforts.  First, you’ll want to make sure your bookkeeping is spotless. Second, is to determine the value of the small business. Third is to formulate a viable exit plan one based on a sense of how much you’d need to make from the sale in order to cover your family finances. Fourth, is to spot real buyers and place a non-disclosure agreement on all documents for any of the deals. Fifth, is to push to increase sells. Not only does it increase the asking price but also puts the buyer in a solid position to carry momentum once they’re at the helm. Sixth is to get a sales professional like a business broker. After which, the legal team, the business lawyer can review the contracts. The last aspect is acceptance of the highest bid and its important to ensure that the payment is made up front</a:t>
            </a:r>
            <a:r>
              <a:rPr lang="en-US" dirty="0" smtClean="0"/>
              <a:t>. This</a:t>
            </a:r>
            <a:r>
              <a:rPr lang="en-US" baseline="0" dirty="0" smtClean="0"/>
              <a:t> process could take up to six months.</a:t>
            </a:r>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13</a:t>
            </a:fld>
            <a:endParaRPr lang="en-US"/>
          </a:p>
        </p:txBody>
      </p:sp>
    </p:spTree>
    <p:extLst>
      <p:ext uri="{BB962C8B-B14F-4D97-AF65-F5344CB8AC3E}">
        <p14:creationId xmlns:p14="http://schemas.microsoft.com/office/powerpoint/2010/main" val="504894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business is always worth a multiple of its profit. In this case, the price should not be less than thrice its price. However for businesses that are making a little money the price is the seller’s discretionary earnings and if the business is making no money the price should be based on just the value of the assets. An adjusted profit and loss statement is required to present to buyers and this is what necessitates the professional input. Discussing the valuation with a broker is likely to garner a higher price. The pricing details should be accompanied by an executive summary of the business.</a:t>
            </a:r>
          </a:p>
          <a:p>
            <a:endParaRPr lang="en-US" dirty="0"/>
          </a:p>
        </p:txBody>
      </p:sp>
      <p:sp>
        <p:nvSpPr>
          <p:cNvPr id="4" name="Slide Number Placeholder 3"/>
          <p:cNvSpPr>
            <a:spLocks noGrp="1"/>
          </p:cNvSpPr>
          <p:nvPr>
            <p:ph type="sldNum" sz="quarter" idx="10"/>
          </p:nvPr>
        </p:nvSpPr>
        <p:spPr/>
        <p:txBody>
          <a:bodyPr/>
          <a:lstStyle/>
          <a:p>
            <a:fld id="{4F8EED7C-E13D-4F69-B0B0-64DD833B4685}" type="slidenum">
              <a:rPr lang="en-US" smtClean="0"/>
              <a:t>14</a:t>
            </a:fld>
            <a:endParaRPr lang="en-US"/>
          </a:p>
        </p:txBody>
      </p:sp>
    </p:spTree>
    <p:extLst>
      <p:ext uri="{BB962C8B-B14F-4D97-AF65-F5344CB8AC3E}">
        <p14:creationId xmlns:p14="http://schemas.microsoft.com/office/powerpoint/2010/main" val="923820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6/24/2020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BUSINESS EXIT STRATEGY </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Company Name:</a:t>
            </a:r>
            <a:endParaRPr lang="en-US" dirty="0"/>
          </a:p>
        </p:txBody>
      </p:sp>
    </p:spTree>
    <p:extLst>
      <p:ext uri="{BB962C8B-B14F-4D97-AF65-F5344CB8AC3E}">
        <p14:creationId xmlns:p14="http://schemas.microsoft.com/office/powerpoint/2010/main" val="332661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Yummy Yoghourts </a:t>
            </a:r>
            <a:endParaRPr lang="en-US" cap="none" dirty="0"/>
          </a:p>
        </p:txBody>
      </p:sp>
      <p:sp>
        <p:nvSpPr>
          <p:cNvPr id="3" name="Content Placeholder 2"/>
          <p:cNvSpPr>
            <a:spLocks noGrp="1"/>
          </p:cNvSpPr>
          <p:nvPr>
            <p:ph idx="1"/>
          </p:nvPr>
        </p:nvSpPr>
        <p:spPr/>
        <p:txBody>
          <a:bodyPr/>
          <a:lstStyle/>
          <a:p>
            <a:pPr lvl="0">
              <a:buClr>
                <a:srgbClr val="0070C0"/>
              </a:buClr>
              <a:buFont typeface="Wingdings" panose="05000000000000000000" pitchFamily="2" charset="2"/>
              <a:buChar char="v"/>
            </a:pPr>
            <a:r>
              <a:rPr lang="en-US" dirty="0" smtClean="0">
                <a:effectLst/>
              </a:rPr>
              <a:t>A goat-milk yoghurt company.</a:t>
            </a:r>
          </a:p>
          <a:p>
            <a:pPr lvl="0">
              <a:buClr>
                <a:srgbClr val="0070C0"/>
              </a:buClr>
              <a:buFont typeface="Wingdings" panose="05000000000000000000" pitchFamily="2" charset="2"/>
              <a:buChar char="v"/>
            </a:pPr>
            <a:r>
              <a:rPr lang="en-US" dirty="0" smtClean="0">
                <a:effectLst/>
              </a:rPr>
              <a:t>Known brand.</a:t>
            </a:r>
          </a:p>
          <a:p>
            <a:pPr lvl="0">
              <a:buClr>
                <a:srgbClr val="0070C0"/>
              </a:buClr>
              <a:buFont typeface="Wingdings" panose="05000000000000000000" pitchFamily="2" charset="2"/>
              <a:buChar char="v"/>
            </a:pPr>
            <a:r>
              <a:rPr lang="en-US" dirty="0" smtClean="0">
                <a:effectLst/>
              </a:rPr>
              <a:t>Enjoys large market share out of its exclusivity.</a:t>
            </a:r>
            <a:endParaRPr lang="en-US" dirty="0">
              <a:effectLst/>
            </a:endParaRPr>
          </a:p>
        </p:txBody>
      </p:sp>
    </p:spTree>
    <p:extLst>
      <p:ext uri="{BB962C8B-B14F-4D97-AF65-F5344CB8AC3E}">
        <p14:creationId xmlns:p14="http://schemas.microsoft.com/office/powerpoint/2010/main" val="896339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What </a:t>
            </a:r>
            <a:r>
              <a:rPr lang="en-US" cap="none" dirty="0"/>
              <a:t>i</a:t>
            </a:r>
            <a:r>
              <a:rPr lang="en-US" cap="none" dirty="0" smtClean="0"/>
              <a:t>s an Exit/Harvest Strategy ?</a:t>
            </a:r>
            <a:endParaRPr lang="en-US" cap="none" dirty="0"/>
          </a:p>
        </p:txBody>
      </p:sp>
      <p:sp>
        <p:nvSpPr>
          <p:cNvPr id="3" name="Content Placeholder 2"/>
          <p:cNvSpPr>
            <a:spLocks noGrp="1"/>
          </p:cNvSpPr>
          <p:nvPr>
            <p:ph sz="half" idx="1"/>
          </p:nvPr>
        </p:nvSpPr>
        <p:spPr/>
        <p:txBody>
          <a:bodyPr>
            <a:normAutofit/>
          </a:bodyPr>
          <a:lstStyle/>
          <a:p>
            <a:pPr>
              <a:buClr>
                <a:srgbClr val="0070C0"/>
              </a:buClr>
              <a:buFont typeface="Wingdings" panose="05000000000000000000" pitchFamily="2" charset="2"/>
              <a:buChar char="v"/>
            </a:pPr>
            <a:r>
              <a:rPr lang="en-US" dirty="0" smtClean="0"/>
              <a:t>Harvest/exit  </a:t>
            </a:r>
            <a:r>
              <a:rPr lang="en-US" dirty="0"/>
              <a:t>strategy </a:t>
            </a:r>
            <a:r>
              <a:rPr lang="en-US" dirty="0" smtClean="0"/>
              <a:t>–cutback on expenditure to mitigate risk of loss.</a:t>
            </a:r>
            <a:endParaRPr lang="en-US" dirty="0"/>
          </a:p>
          <a:p>
            <a:pPr>
              <a:buClr>
                <a:srgbClr val="0070C0"/>
              </a:buClr>
              <a:buFont typeface="Wingdings" panose="05000000000000000000" pitchFamily="2" charset="2"/>
              <a:buChar char="v"/>
            </a:pPr>
            <a:r>
              <a:rPr lang="en-US" dirty="0" smtClean="0"/>
              <a:t>Employed at decline stage.</a:t>
            </a:r>
          </a:p>
          <a:p>
            <a:pPr>
              <a:buClr>
                <a:srgbClr val="0070C0"/>
              </a:buClr>
              <a:buFont typeface="Wingdings" panose="05000000000000000000" pitchFamily="2" charset="2"/>
              <a:buChar char="v"/>
            </a:pPr>
            <a:r>
              <a:rPr lang="en-US" dirty="0" smtClean="0"/>
              <a:t>Different scenarios call for different strategies </a:t>
            </a:r>
            <a:endParaRPr lang="en-US" dirty="0"/>
          </a:p>
          <a:p>
            <a:pPr>
              <a:buClr>
                <a:srgbClr val="0070C0"/>
              </a:buClr>
              <a:buFont typeface="Wingdings" panose="05000000000000000000" pitchFamily="2" charset="2"/>
              <a:buChar char="v"/>
            </a:pPr>
            <a:endParaRPr lang="en-US" dirty="0"/>
          </a:p>
          <a:p>
            <a:pPr>
              <a:buClr>
                <a:srgbClr val="0070C0"/>
              </a:buClr>
              <a:buFont typeface="Wingdings" panose="05000000000000000000" pitchFamily="2" charset="2"/>
              <a:buChar char="v"/>
            </a:pPr>
            <a:endParaRPr lang="en-US" dirty="0"/>
          </a:p>
        </p:txBody>
      </p:sp>
      <p:pic>
        <p:nvPicPr>
          <p:cNvPr id="5" name="Content Placeholder 4"/>
          <p:cNvPicPr>
            <a:picLocks noGrp="1" noChangeAspect="1"/>
          </p:cNvPicPr>
          <p:nvPr>
            <p:ph sz="half" idx="2"/>
          </p:nvPr>
        </p:nvPicPr>
        <p:blipFill>
          <a:blip r:embed="rId3"/>
          <a:stretch>
            <a:fillRect/>
          </a:stretch>
        </p:blipFill>
        <p:spPr>
          <a:xfrm>
            <a:off x="6019799" y="1935922"/>
            <a:ext cx="5247757" cy="3855278"/>
          </a:xfrm>
          <a:prstGeom prst="rect">
            <a:avLst/>
          </a:prstGeom>
        </p:spPr>
      </p:pic>
    </p:spTree>
    <p:extLst>
      <p:ext uri="{BB962C8B-B14F-4D97-AF65-F5344CB8AC3E}">
        <p14:creationId xmlns:p14="http://schemas.microsoft.com/office/powerpoint/2010/main" val="1180177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Scenarios at Hand</a:t>
            </a:r>
            <a:br>
              <a:rPr lang="en-US" cap="none" dirty="0" smtClean="0"/>
            </a:br>
            <a:r>
              <a:rPr lang="en-US" cap="none" dirty="0" smtClean="0"/>
              <a:t> </a:t>
            </a:r>
            <a:endParaRPr lang="en-US" cap="none" dirty="0"/>
          </a:p>
        </p:txBody>
      </p:sp>
      <p:sp>
        <p:nvSpPr>
          <p:cNvPr id="3" name="Content Placeholder 2"/>
          <p:cNvSpPr>
            <a:spLocks noGrp="1"/>
          </p:cNvSpPr>
          <p:nvPr>
            <p:ph idx="1"/>
          </p:nvPr>
        </p:nvSpPr>
        <p:spPr/>
        <p:txBody>
          <a:bodyPr>
            <a:normAutofit/>
          </a:bodyPr>
          <a:lstStyle/>
          <a:p>
            <a:pPr>
              <a:buClr>
                <a:srgbClr val="0070C0"/>
              </a:buClr>
              <a:buFont typeface="Wingdings" panose="05000000000000000000" pitchFamily="2" charset="2"/>
              <a:buChar char="v"/>
            </a:pPr>
            <a:r>
              <a:rPr lang="en-US" dirty="0" smtClean="0"/>
              <a:t>Negative cash flows amidst an economic recession </a:t>
            </a:r>
          </a:p>
          <a:p>
            <a:pPr>
              <a:buClr>
                <a:srgbClr val="0070C0"/>
              </a:buClr>
              <a:buFont typeface="Wingdings" panose="05000000000000000000" pitchFamily="2" charset="2"/>
              <a:buChar char="v"/>
            </a:pPr>
            <a:r>
              <a:rPr lang="en-US" dirty="0" smtClean="0"/>
              <a:t>Reaction after a natural </a:t>
            </a:r>
            <a:r>
              <a:rPr lang="en-US" dirty="0" err="1" smtClean="0"/>
              <a:t>distaster</a:t>
            </a:r>
            <a:r>
              <a:rPr lang="en-US" dirty="0" smtClean="0"/>
              <a:t>.</a:t>
            </a:r>
          </a:p>
          <a:p>
            <a:pPr>
              <a:buClr>
                <a:srgbClr val="0070C0"/>
              </a:buClr>
              <a:buFont typeface="Wingdings" panose="05000000000000000000" pitchFamily="2" charset="2"/>
              <a:buChar char="v"/>
            </a:pPr>
            <a:r>
              <a:rPr lang="en-US" dirty="0" smtClean="0"/>
              <a:t>Stiff competition threatening one of the product lines.</a:t>
            </a:r>
          </a:p>
          <a:p>
            <a:pPr>
              <a:buClr>
                <a:srgbClr val="0070C0"/>
              </a:buClr>
              <a:buFont typeface="Wingdings" panose="05000000000000000000" pitchFamily="2" charset="2"/>
              <a:buChar char="v"/>
            </a:pPr>
            <a:r>
              <a:rPr lang="en-US" dirty="0" smtClean="0"/>
              <a:t>Loss of financial backing</a:t>
            </a:r>
          </a:p>
          <a:p>
            <a:pPr>
              <a:buClr>
                <a:srgbClr val="0070C0"/>
              </a:buClr>
              <a:buFont typeface="Wingdings" panose="05000000000000000000" pitchFamily="2" charset="2"/>
              <a:buChar char="v"/>
            </a:pPr>
            <a:r>
              <a:rPr lang="en-US" dirty="0" smtClean="0"/>
              <a:t>Non-negotiable sell</a:t>
            </a:r>
          </a:p>
          <a:p>
            <a:pPr>
              <a:buClr>
                <a:srgbClr val="0070C0"/>
              </a:buClr>
              <a:buFont typeface="Wingdings" panose="05000000000000000000" pitchFamily="2" charset="2"/>
              <a:buChar char="v"/>
            </a:pPr>
            <a:endParaRPr lang="en-US" dirty="0"/>
          </a:p>
          <a:p>
            <a:pPr>
              <a:buClr>
                <a:srgbClr val="0070C0"/>
              </a:buClr>
              <a:buFont typeface="Wingdings" panose="05000000000000000000" pitchFamily="2" charset="2"/>
              <a:buChar char="v"/>
            </a:pPr>
            <a:endParaRPr lang="en-US" dirty="0" smtClean="0"/>
          </a:p>
          <a:p>
            <a:pPr>
              <a:buClr>
                <a:srgbClr val="0070C0"/>
              </a:buClr>
              <a:buFont typeface="Wingdings" panose="05000000000000000000" pitchFamily="2" charset="2"/>
              <a:buChar char="v"/>
            </a:pPr>
            <a:endParaRPr lang="en-US" dirty="0"/>
          </a:p>
        </p:txBody>
      </p:sp>
    </p:spTree>
    <p:extLst>
      <p:ext uri="{BB962C8B-B14F-4D97-AF65-F5344CB8AC3E}">
        <p14:creationId xmlns:p14="http://schemas.microsoft.com/office/powerpoint/2010/main" val="3316611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cap="none" dirty="0" smtClean="0"/>
              <a:t>Exit Strategy During an Economic Downturn </a:t>
            </a:r>
            <a:endParaRPr lang="en-US" cap="none" dirty="0"/>
          </a:p>
        </p:txBody>
      </p:sp>
      <p:sp>
        <p:nvSpPr>
          <p:cNvPr id="3" name="Content Placeholder 2"/>
          <p:cNvSpPr>
            <a:spLocks noGrp="1"/>
          </p:cNvSpPr>
          <p:nvPr>
            <p:ph sz="half" idx="1"/>
          </p:nvPr>
        </p:nvSpPr>
        <p:spPr/>
        <p:txBody>
          <a:bodyPr>
            <a:normAutofit/>
          </a:bodyPr>
          <a:lstStyle/>
          <a:p>
            <a:pPr lvl="0">
              <a:buClr>
                <a:srgbClr val="0070C0"/>
              </a:buClr>
              <a:buFont typeface="Wingdings" panose="05000000000000000000" pitchFamily="2" charset="2"/>
              <a:buChar char="v"/>
            </a:pPr>
            <a:r>
              <a:rPr lang="en-US" dirty="0" smtClean="0">
                <a:effectLst/>
              </a:rPr>
              <a:t>Economic crisis are beyond the power of a single player.</a:t>
            </a:r>
            <a:endParaRPr lang="en-US" dirty="0">
              <a:effectLst/>
            </a:endParaRPr>
          </a:p>
          <a:p>
            <a:pPr lvl="0">
              <a:buClr>
                <a:srgbClr val="0070C0"/>
              </a:buClr>
              <a:buFont typeface="Wingdings" panose="05000000000000000000" pitchFamily="2" charset="2"/>
              <a:buChar char="v"/>
            </a:pPr>
            <a:r>
              <a:rPr lang="en-US" dirty="0" smtClean="0">
                <a:effectLst/>
              </a:rPr>
              <a:t>Savings </a:t>
            </a:r>
            <a:r>
              <a:rPr lang="en-US" dirty="0" smtClean="0">
                <a:effectLst/>
              </a:rPr>
              <a:t>will hardly keep the balance sheet in place  for long .</a:t>
            </a:r>
          </a:p>
          <a:p>
            <a:pPr lvl="0">
              <a:buClr>
                <a:srgbClr val="0070C0"/>
              </a:buClr>
              <a:buFont typeface="Wingdings" panose="05000000000000000000" pitchFamily="2" charset="2"/>
              <a:buChar char="v"/>
            </a:pPr>
            <a:r>
              <a:rPr lang="en-US" dirty="0" smtClean="0">
                <a:effectLst/>
              </a:rPr>
              <a:t>Debts can only be short-term solutions amidst the crisis.</a:t>
            </a:r>
          </a:p>
          <a:p>
            <a:pPr marL="0" indent="0">
              <a:buNone/>
            </a:pPr>
            <a:endParaRPr lang="en-US" dirty="0"/>
          </a:p>
        </p:txBody>
      </p:sp>
      <p:pic>
        <p:nvPicPr>
          <p:cNvPr id="5" name="Content Placeholder 4"/>
          <p:cNvPicPr>
            <a:picLocks noGrp="1" noChangeAspect="1"/>
          </p:cNvPicPr>
          <p:nvPr>
            <p:ph sz="half" idx="2"/>
          </p:nvPr>
        </p:nvPicPr>
        <p:blipFill>
          <a:blip r:embed="rId3"/>
          <a:stretch>
            <a:fillRect/>
          </a:stretch>
        </p:blipFill>
        <p:spPr>
          <a:xfrm>
            <a:off x="6587412" y="2088319"/>
            <a:ext cx="5299788" cy="3510048"/>
          </a:xfrm>
          <a:prstGeom prst="rect">
            <a:avLst/>
          </a:prstGeom>
        </p:spPr>
      </p:pic>
    </p:spTree>
    <p:extLst>
      <p:ext uri="{BB962C8B-B14F-4D97-AF65-F5344CB8AC3E}">
        <p14:creationId xmlns:p14="http://schemas.microsoft.com/office/powerpoint/2010/main" val="255305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Exit Strategy During an Economic Downturn</a:t>
            </a:r>
            <a:endParaRPr lang="en-US" dirty="0"/>
          </a:p>
        </p:txBody>
      </p:sp>
      <p:sp>
        <p:nvSpPr>
          <p:cNvPr id="3" name="Content Placeholder 2"/>
          <p:cNvSpPr>
            <a:spLocks noGrp="1"/>
          </p:cNvSpPr>
          <p:nvPr>
            <p:ph idx="1"/>
          </p:nvPr>
        </p:nvSpPr>
        <p:spPr/>
        <p:txBody>
          <a:bodyPr>
            <a:normAutofit/>
          </a:bodyPr>
          <a:lstStyle/>
          <a:p>
            <a:pPr>
              <a:buClr>
                <a:srgbClr val="0070C0"/>
              </a:buClr>
              <a:buFont typeface="Wingdings" panose="05000000000000000000" pitchFamily="2" charset="2"/>
              <a:buChar char="v"/>
            </a:pPr>
            <a:r>
              <a:rPr lang="en-US" dirty="0" smtClean="0"/>
              <a:t>Prices are sticky, only costs can be adjusted,</a:t>
            </a:r>
            <a:endParaRPr lang="en-US" dirty="0" smtClean="0"/>
          </a:p>
          <a:p>
            <a:pPr>
              <a:buClr>
                <a:srgbClr val="0070C0"/>
              </a:buClr>
              <a:buFont typeface="Wingdings" panose="05000000000000000000" pitchFamily="2" charset="2"/>
              <a:buChar char="v"/>
            </a:pPr>
            <a:r>
              <a:rPr lang="en-US" dirty="0" smtClean="0"/>
              <a:t> A total shutdown will mean tota</a:t>
            </a:r>
            <a:r>
              <a:rPr lang="en-US" dirty="0" smtClean="0"/>
              <a:t>l loss and debts.</a:t>
            </a:r>
          </a:p>
          <a:p>
            <a:pPr>
              <a:buClr>
                <a:srgbClr val="0070C0"/>
              </a:buClr>
              <a:buFont typeface="Wingdings" panose="05000000000000000000" pitchFamily="2" charset="2"/>
              <a:buChar char="v"/>
            </a:pPr>
            <a:r>
              <a:rPr lang="en-US" dirty="0" smtClean="0"/>
              <a:t>A gradual drain and eventual sale is a better option.</a:t>
            </a:r>
            <a:endParaRPr lang="en-US" dirty="0"/>
          </a:p>
        </p:txBody>
      </p:sp>
    </p:spTree>
    <p:extLst>
      <p:ext uri="{BB962C8B-B14F-4D97-AF65-F5344CB8AC3E}">
        <p14:creationId xmlns:p14="http://schemas.microsoft.com/office/powerpoint/2010/main" val="3880433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Exit Strategy during a natural disaster </a:t>
            </a:r>
            <a:endParaRPr lang="en-US" dirty="0"/>
          </a:p>
        </p:txBody>
      </p:sp>
      <p:sp>
        <p:nvSpPr>
          <p:cNvPr id="3" name="Content Placeholder 2"/>
          <p:cNvSpPr>
            <a:spLocks noGrp="1"/>
          </p:cNvSpPr>
          <p:nvPr>
            <p:ph sz="half" idx="1"/>
          </p:nvPr>
        </p:nvSpPr>
        <p:spPr>
          <a:xfrm>
            <a:off x="485192" y="1935921"/>
            <a:ext cx="6550089" cy="4614169"/>
          </a:xfrm>
        </p:spPr>
        <p:txBody>
          <a:bodyPr/>
          <a:lstStyle/>
          <a:p>
            <a:r>
              <a:rPr lang="en-US" dirty="0" smtClean="0"/>
              <a:t>Should the business await insurance or dig into reserves to reopen?</a:t>
            </a:r>
          </a:p>
          <a:p>
            <a:r>
              <a:rPr lang="en-US" dirty="0" smtClean="0"/>
              <a:t>Waiting  will negatively affect turnover </a:t>
            </a:r>
          </a:p>
          <a:p>
            <a:r>
              <a:rPr lang="en-US" dirty="0" smtClean="0"/>
              <a:t>Also </a:t>
            </a:r>
            <a:r>
              <a:rPr lang="en-US" dirty="0" err="1" smtClean="0"/>
              <a:t>constistecy</a:t>
            </a:r>
            <a:r>
              <a:rPr lang="en-US" dirty="0" smtClean="0"/>
              <a:t> will decline affecting market share.</a:t>
            </a:r>
          </a:p>
          <a:p>
            <a:pPr marL="0" indent="0">
              <a:buNone/>
            </a:pPr>
            <a:endParaRPr lang="en-US" dirty="0" smtClean="0"/>
          </a:p>
          <a:p>
            <a:endParaRPr lang="en-US" dirty="0"/>
          </a:p>
        </p:txBody>
      </p:sp>
      <p:pic>
        <p:nvPicPr>
          <p:cNvPr id="5" name="Content Placeholder 4"/>
          <p:cNvPicPr>
            <a:picLocks noGrp="1" noChangeAspect="1"/>
          </p:cNvPicPr>
          <p:nvPr>
            <p:ph sz="half" idx="2"/>
          </p:nvPr>
        </p:nvPicPr>
        <p:blipFill>
          <a:blip r:embed="rId3"/>
          <a:stretch>
            <a:fillRect/>
          </a:stretch>
        </p:blipFill>
        <p:spPr>
          <a:xfrm>
            <a:off x="7801769" y="2088319"/>
            <a:ext cx="3600239" cy="4088546"/>
          </a:xfrm>
          <a:prstGeom prst="rect">
            <a:avLst/>
          </a:prstGeom>
        </p:spPr>
      </p:pic>
    </p:spTree>
    <p:extLst>
      <p:ext uri="{BB962C8B-B14F-4D97-AF65-F5344CB8AC3E}">
        <p14:creationId xmlns:p14="http://schemas.microsoft.com/office/powerpoint/2010/main" val="3905768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Exit Strategy during a natural disaster </a:t>
            </a:r>
            <a:endParaRPr lang="en-US" dirty="0"/>
          </a:p>
        </p:txBody>
      </p:sp>
      <p:sp>
        <p:nvSpPr>
          <p:cNvPr id="3" name="Content Placeholder 2"/>
          <p:cNvSpPr>
            <a:spLocks noGrp="1"/>
          </p:cNvSpPr>
          <p:nvPr>
            <p:ph idx="1"/>
          </p:nvPr>
        </p:nvSpPr>
        <p:spPr/>
        <p:txBody>
          <a:bodyPr>
            <a:normAutofit/>
          </a:bodyPr>
          <a:lstStyle/>
          <a:p>
            <a:pPr lvl="0">
              <a:buClr>
                <a:srgbClr val="0070C0"/>
              </a:buClr>
              <a:buFont typeface="Wingdings" panose="05000000000000000000" pitchFamily="2" charset="2"/>
              <a:buChar char="v"/>
            </a:pPr>
            <a:r>
              <a:rPr lang="en-US" dirty="0">
                <a:effectLst/>
              </a:rPr>
              <a:t>A total closure </a:t>
            </a:r>
            <a:r>
              <a:rPr lang="en-US" dirty="0" smtClean="0">
                <a:effectLst/>
              </a:rPr>
              <a:t>will harm the business and the employees</a:t>
            </a:r>
          </a:p>
          <a:p>
            <a:pPr lvl="0">
              <a:buClr>
                <a:srgbClr val="0070C0"/>
              </a:buClr>
              <a:buFont typeface="Wingdings" panose="05000000000000000000" pitchFamily="2" charset="2"/>
              <a:buChar char="v"/>
            </a:pPr>
            <a:r>
              <a:rPr lang="en-US" dirty="0" smtClean="0">
                <a:effectLst/>
              </a:rPr>
              <a:t>A merger and acquisition will do.</a:t>
            </a:r>
            <a:endParaRPr lang="en-US" dirty="0">
              <a:effectLst/>
            </a:endParaRPr>
          </a:p>
          <a:p>
            <a:pPr lvl="0">
              <a:buClr>
                <a:srgbClr val="0070C0"/>
              </a:buClr>
              <a:buFont typeface="Wingdings" panose="05000000000000000000" pitchFamily="2" charset="2"/>
              <a:buChar char="v"/>
            </a:pPr>
            <a:r>
              <a:rPr lang="en-US" dirty="0" smtClean="0">
                <a:effectLst/>
              </a:rPr>
              <a:t>Not only will the </a:t>
            </a:r>
            <a:r>
              <a:rPr lang="en-US" dirty="0" smtClean="0">
                <a:effectLst/>
              </a:rPr>
              <a:t>risk be reduced  but also the expertise and market share will be maintained.</a:t>
            </a:r>
          </a:p>
          <a:p>
            <a:pPr lvl="0">
              <a:buClr>
                <a:srgbClr val="0070C0"/>
              </a:buClr>
              <a:buFont typeface="Wingdings" panose="05000000000000000000" pitchFamily="2" charset="2"/>
              <a:buChar char="v"/>
            </a:pPr>
            <a:r>
              <a:rPr lang="en-US" dirty="0" smtClean="0">
                <a:effectLst/>
              </a:rPr>
              <a:t> The insurance pay is sure, incurring extra cost is not a loss.</a:t>
            </a:r>
            <a:r>
              <a:rPr lang="en-US" dirty="0">
                <a:effectLst/>
              </a:rPr>
              <a:t/>
            </a:r>
            <a:br>
              <a:rPr lang="en-US" dirty="0">
                <a:effectLst/>
              </a:rPr>
            </a:br>
            <a:endParaRPr lang="en-US" dirty="0"/>
          </a:p>
        </p:txBody>
      </p:sp>
    </p:spTree>
    <p:extLst>
      <p:ext uri="{BB962C8B-B14F-4D97-AF65-F5344CB8AC3E}">
        <p14:creationId xmlns:p14="http://schemas.microsoft.com/office/powerpoint/2010/main" val="3671262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Survival and Exit amidst Stiff Competition </a:t>
            </a:r>
            <a:endParaRPr lang="en-US" cap="none" dirty="0"/>
          </a:p>
        </p:txBody>
      </p:sp>
      <p:sp>
        <p:nvSpPr>
          <p:cNvPr id="3" name="Content Placeholder 2"/>
          <p:cNvSpPr>
            <a:spLocks noGrp="1"/>
          </p:cNvSpPr>
          <p:nvPr>
            <p:ph idx="1"/>
          </p:nvPr>
        </p:nvSpPr>
        <p:spPr/>
        <p:txBody>
          <a:bodyPr>
            <a:normAutofit/>
          </a:bodyPr>
          <a:lstStyle/>
          <a:p>
            <a:pPr marL="2286000" lvl="5" indent="0">
              <a:buClr>
                <a:srgbClr val="0070C0"/>
              </a:buClr>
              <a:buNone/>
            </a:pPr>
            <a:r>
              <a:rPr lang="en-US" sz="2400" b="1" dirty="0" smtClean="0">
                <a:effectLst/>
              </a:rPr>
              <a:t>Possible Options before </a:t>
            </a:r>
            <a:r>
              <a:rPr lang="en-US" sz="2400" b="1" dirty="0" smtClean="0">
                <a:effectLst/>
              </a:rPr>
              <a:t>Harvesting</a:t>
            </a:r>
          </a:p>
          <a:p>
            <a:r>
              <a:rPr lang="en-US" dirty="0"/>
              <a:t>Main goal is to retain market share and gain competitive advantage </a:t>
            </a:r>
          </a:p>
          <a:p>
            <a:r>
              <a:rPr lang="en-US" dirty="0" smtClean="0"/>
              <a:t>Do SWOT analysis </a:t>
            </a:r>
          </a:p>
          <a:p>
            <a:r>
              <a:rPr lang="en-US" dirty="0" smtClean="0"/>
              <a:t>More offers and discounts  or many purchases</a:t>
            </a:r>
          </a:p>
          <a:p>
            <a:r>
              <a:rPr lang="en-US" dirty="0" smtClean="0"/>
              <a:t>Product differentiation </a:t>
            </a:r>
          </a:p>
          <a:p>
            <a:r>
              <a:rPr lang="en-US" dirty="0" smtClean="0"/>
              <a:t>Improved customer service</a:t>
            </a:r>
          </a:p>
          <a:p>
            <a:r>
              <a:rPr lang="en-US" dirty="0" smtClean="0"/>
              <a:t>Reduction on production costs</a:t>
            </a:r>
            <a:endParaRPr lang="en-US" dirty="0"/>
          </a:p>
        </p:txBody>
      </p:sp>
    </p:spTree>
    <p:extLst>
      <p:ext uri="{BB962C8B-B14F-4D97-AF65-F5344CB8AC3E}">
        <p14:creationId xmlns:p14="http://schemas.microsoft.com/office/powerpoint/2010/main" val="3290057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Survival and Exit amidst Stiff Competition </a:t>
            </a:r>
            <a:endParaRPr lang="en-US" dirty="0"/>
          </a:p>
        </p:txBody>
      </p:sp>
      <p:sp>
        <p:nvSpPr>
          <p:cNvPr id="3" name="Content Placeholder 2"/>
          <p:cNvSpPr>
            <a:spLocks noGrp="1"/>
          </p:cNvSpPr>
          <p:nvPr>
            <p:ph idx="1"/>
          </p:nvPr>
        </p:nvSpPr>
        <p:spPr/>
        <p:txBody>
          <a:bodyPr/>
          <a:lstStyle/>
          <a:p>
            <a:pPr>
              <a:buClr>
                <a:srgbClr val="0070C0"/>
              </a:buClr>
              <a:buFont typeface="Wingdings" panose="05000000000000000000" pitchFamily="2" charset="2"/>
              <a:buChar char="v"/>
            </a:pPr>
            <a:r>
              <a:rPr lang="en-US" dirty="0" smtClean="0"/>
              <a:t>Competition is a test of innovation and reputation</a:t>
            </a:r>
          </a:p>
          <a:p>
            <a:pPr>
              <a:buClr>
                <a:srgbClr val="0070C0"/>
              </a:buClr>
              <a:buFont typeface="Wingdings" panose="05000000000000000000" pitchFamily="2" charset="2"/>
              <a:buChar char="v"/>
            </a:pPr>
            <a:r>
              <a:rPr lang="en-US" dirty="0" smtClean="0"/>
              <a:t>Use the failing product as a “cash cow”.</a:t>
            </a:r>
          </a:p>
          <a:p>
            <a:pPr>
              <a:buClr>
                <a:srgbClr val="0070C0"/>
              </a:buClr>
              <a:buFont typeface="Wingdings" panose="05000000000000000000" pitchFamily="2" charset="2"/>
              <a:buChar char="v"/>
            </a:pPr>
            <a:r>
              <a:rPr lang="en-US" dirty="0" smtClean="0"/>
              <a:t>Trade on the reputation and loyal broad customer base.</a:t>
            </a:r>
          </a:p>
          <a:p>
            <a:pPr>
              <a:buClr>
                <a:srgbClr val="0070C0"/>
              </a:buClr>
              <a:buFont typeface="Wingdings" panose="05000000000000000000" pitchFamily="2" charset="2"/>
              <a:buChar char="v"/>
            </a:pPr>
            <a:endParaRPr lang="en-US" dirty="0" smtClean="0"/>
          </a:p>
          <a:p>
            <a:pPr>
              <a:buClr>
                <a:srgbClr val="0070C0"/>
              </a:buClr>
              <a:buFont typeface="Wingdings" panose="05000000000000000000" pitchFamily="2" charset="2"/>
              <a:buChar char="v"/>
            </a:pPr>
            <a:endParaRPr lang="en-US" dirty="0"/>
          </a:p>
        </p:txBody>
      </p:sp>
    </p:spTree>
    <p:extLst>
      <p:ext uri="{BB962C8B-B14F-4D97-AF65-F5344CB8AC3E}">
        <p14:creationId xmlns:p14="http://schemas.microsoft.com/office/powerpoint/2010/main" val="4248478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Survival or Exit in </a:t>
            </a:r>
            <a:r>
              <a:rPr lang="en-US" cap="none" dirty="0"/>
              <a:t>a</a:t>
            </a:r>
            <a:r>
              <a:rPr lang="en-US" cap="none" dirty="0" smtClean="0"/>
              <a:t> Financial Crisis </a:t>
            </a:r>
            <a:endParaRPr lang="en-US" cap="none" dirty="0"/>
          </a:p>
        </p:txBody>
      </p:sp>
      <p:sp>
        <p:nvSpPr>
          <p:cNvPr id="3" name="Content Placeholder 2"/>
          <p:cNvSpPr>
            <a:spLocks noGrp="1"/>
          </p:cNvSpPr>
          <p:nvPr>
            <p:ph idx="1"/>
          </p:nvPr>
        </p:nvSpPr>
        <p:spPr/>
        <p:txBody>
          <a:bodyPr>
            <a:normAutofit/>
          </a:bodyPr>
          <a:lstStyle/>
          <a:p>
            <a:pPr marL="3200400" lvl="7" indent="0">
              <a:buClr>
                <a:srgbClr val="0070C0"/>
              </a:buClr>
              <a:buNone/>
            </a:pPr>
            <a:r>
              <a:rPr lang="en-US" sz="2200" dirty="0" smtClean="0">
                <a:effectLst/>
              </a:rPr>
              <a:t>Options before </a:t>
            </a:r>
            <a:r>
              <a:rPr lang="en-US" sz="2200" dirty="0" smtClean="0">
                <a:effectLst/>
              </a:rPr>
              <a:t>harvest</a:t>
            </a:r>
          </a:p>
          <a:p>
            <a:pPr marL="3200400" lvl="7" indent="0">
              <a:buClr>
                <a:srgbClr val="0070C0"/>
              </a:buClr>
              <a:buNone/>
            </a:pPr>
            <a:endParaRPr lang="en-US" sz="2200" dirty="0">
              <a:effectLst/>
            </a:endParaRPr>
          </a:p>
          <a:p>
            <a:pPr lvl="2">
              <a:buClr>
                <a:srgbClr val="0070C0"/>
              </a:buClr>
              <a:buFont typeface="Wingdings" panose="05000000000000000000" pitchFamily="2" charset="2"/>
              <a:buChar char="v"/>
            </a:pPr>
            <a:r>
              <a:rPr lang="en-US" sz="2600" dirty="0" smtClean="0">
                <a:effectLst/>
              </a:rPr>
              <a:t>Finances are the core of any business management</a:t>
            </a:r>
          </a:p>
          <a:p>
            <a:pPr lvl="2">
              <a:buClr>
                <a:srgbClr val="0070C0"/>
              </a:buClr>
              <a:buFont typeface="Wingdings" panose="05000000000000000000" pitchFamily="2" charset="2"/>
              <a:buChar char="v"/>
            </a:pPr>
            <a:r>
              <a:rPr lang="en-US" sz="2600" dirty="0" smtClean="0">
                <a:effectLst/>
              </a:rPr>
              <a:t>Seek alternative financing</a:t>
            </a:r>
          </a:p>
          <a:p>
            <a:pPr lvl="2">
              <a:buClr>
                <a:srgbClr val="0070C0"/>
              </a:buClr>
              <a:buFont typeface="Wingdings" panose="05000000000000000000" pitchFamily="2" charset="2"/>
              <a:buChar char="v"/>
            </a:pPr>
            <a:r>
              <a:rPr lang="en-US" sz="2600" dirty="0">
                <a:effectLst/>
              </a:rPr>
              <a:t> </a:t>
            </a:r>
            <a:r>
              <a:rPr lang="en-US" sz="2600" dirty="0" smtClean="0">
                <a:effectLst/>
              </a:rPr>
              <a:t>Negotiate for credits from suppliers </a:t>
            </a:r>
          </a:p>
          <a:p>
            <a:pPr lvl="2">
              <a:buClr>
                <a:srgbClr val="0070C0"/>
              </a:buClr>
              <a:buFont typeface="Wingdings" panose="05000000000000000000" pitchFamily="2" charset="2"/>
              <a:buChar char="v"/>
            </a:pPr>
            <a:r>
              <a:rPr lang="en-US" sz="2600" dirty="0" smtClean="0">
                <a:effectLst/>
              </a:rPr>
              <a:t>Use savings  </a:t>
            </a:r>
            <a:endParaRPr lang="en-US" sz="2600" dirty="0" smtClean="0">
              <a:effectLst/>
            </a:endParaRPr>
          </a:p>
        </p:txBody>
      </p:sp>
    </p:spTree>
    <p:extLst>
      <p:ext uri="{BB962C8B-B14F-4D97-AF65-F5344CB8AC3E}">
        <p14:creationId xmlns:p14="http://schemas.microsoft.com/office/powerpoint/2010/main" val="116224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Survival or Exit in a Financial Crisis </a:t>
            </a:r>
            <a:endParaRPr lang="en-US" dirty="0"/>
          </a:p>
        </p:txBody>
      </p:sp>
      <p:sp>
        <p:nvSpPr>
          <p:cNvPr id="3" name="Content Placeholder 2"/>
          <p:cNvSpPr>
            <a:spLocks noGrp="1"/>
          </p:cNvSpPr>
          <p:nvPr>
            <p:ph idx="1"/>
          </p:nvPr>
        </p:nvSpPr>
        <p:spPr/>
        <p:txBody>
          <a:bodyPr>
            <a:normAutofit/>
          </a:bodyPr>
          <a:lstStyle/>
          <a:p>
            <a:pPr lvl="0">
              <a:buClr>
                <a:srgbClr val="0070C0"/>
              </a:buClr>
              <a:buFont typeface="Wingdings" panose="05000000000000000000" pitchFamily="2" charset="2"/>
              <a:buChar char="v"/>
            </a:pPr>
            <a:r>
              <a:rPr lang="en-US" dirty="0" smtClean="0">
                <a:effectLst/>
              </a:rPr>
              <a:t>Resell the business.</a:t>
            </a:r>
          </a:p>
          <a:p>
            <a:pPr lvl="0">
              <a:buClr>
                <a:srgbClr val="0070C0"/>
              </a:buClr>
              <a:buFont typeface="Wingdings" panose="05000000000000000000" pitchFamily="2" charset="2"/>
              <a:buChar char="v"/>
            </a:pPr>
            <a:r>
              <a:rPr lang="en-US" dirty="0" smtClean="0">
                <a:effectLst/>
              </a:rPr>
              <a:t>Value will depend on economy </a:t>
            </a:r>
          </a:p>
          <a:p>
            <a:pPr lvl="0">
              <a:buClr>
                <a:srgbClr val="0070C0"/>
              </a:buClr>
              <a:buFont typeface="Wingdings" panose="05000000000000000000" pitchFamily="2" charset="2"/>
              <a:buChar char="v"/>
            </a:pPr>
            <a:r>
              <a:rPr lang="en-US" dirty="0" smtClean="0">
                <a:effectLst/>
              </a:rPr>
              <a:t>The resell could involve a friendly buy-out.</a:t>
            </a:r>
          </a:p>
          <a:p>
            <a:pPr lvl="0">
              <a:buClr>
                <a:srgbClr val="0070C0"/>
              </a:buClr>
              <a:buFont typeface="Wingdings" panose="05000000000000000000" pitchFamily="2" charset="2"/>
              <a:buChar char="v"/>
            </a:pPr>
            <a:r>
              <a:rPr lang="en-US" dirty="0" smtClean="0">
                <a:effectLst/>
              </a:rPr>
              <a:t>A friendly buy-out </a:t>
            </a:r>
            <a:r>
              <a:rPr lang="en-US" dirty="0">
                <a:effectLst/>
              </a:rPr>
              <a:t> </a:t>
            </a:r>
            <a:r>
              <a:rPr lang="en-US" dirty="0" smtClean="0">
                <a:effectLst/>
              </a:rPr>
              <a:t>is more viable.</a:t>
            </a:r>
            <a:endParaRPr lang="en-US" dirty="0" smtClean="0">
              <a:effectLst/>
            </a:endParaRPr>
          </a:p>
          <a:p>
            <a:pPr lvl="0">
              <a:buClr>
                <a:srgbClr val="0070C0"/>
              </a:buClr>
              <a:buFont typeface="Wingdings" panose="05000000000000000000" pitchFamily="2" charset="2"/>
              <a:buChar char="v"/>
            </a:pPr>
            <a:endParaRPr lang="en-US" dirty="0" smtClean="0">
              <a:effectLst/>
            </a:endParaRPr>
          </a:p>
          <a:p>
            <a:pPr marL="0" indent="0">
              <a:buClr>
                <a:srgbClr val="0070C0"/>
              </a:buClr>
              <a:buNone/>
            </a:pPr>
            <a:r>
              <a:rPr lang="en-US" dirty="0">
                <a:effectLst/>
              </a:rPr>
              <a:t/>
            </a:r>
            <a:br>
              <a:rPr lang="en-US" dirty="0">
                <a:effectLst/>
              </a:rPr>
            </a:br>
            <a:endParaRPr lang="en-US" dirty="0">
              <a:effectLst/>
            </a:endParaRPr>
          </a:p>
          <a:p>
            <a:pPr marL="0" indent="0">
              <a:buNone/>
            </a:pPr>
            <a:endParaRPr lang="en-US" dirty="0">
              <a:effectLst/>
            </a:endParaRPr>
          </a:p>
          <a:p>
            <a:pPr>
              <a:buFont typeface="Wingdings" panose="05000000000000000000" pitchFamily="2" charset="2"/>
              <a:buChar char="v"/>
            </a:pPr>
            <a:endParaRPr lang="en-US" dirty="0"/>
          </a:p>
        </p:txBody>
      </p:sp>
    </p:spTree>
    <p:extLst>
      <p:ext uri="{BB962C8B-B14F-4D97-AF65-F5344CB8AC3E}">
        <p14:creationId xmlns:p14="http://schemas.microsoft.com/office/powerpoint/2010/main" val="2075289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How to Sell </a:t>
            </a:r>
            <a:r>
              <a:rPr lang="en-US" cap="none" dirty="0"/>
              <a:t>a</a:t>
            </a:r>
            <a:r>
              <a:rPr lang="en-US" cap="none" dirty="0" smtClean="0"/>
              <a:t> Small Business</a:t>
            </a:r>
            <a:endParaRPr lang="en-US" cap="none" dirty="0"/>
          </a:p>
        </p:txBody>
      </p:sp>
      <p:sp>
        <p:nvSpPr>
          <p:cNvPr id="3" name="Content Placeholder 2"/>
          <p:cNvSpPr>
            <a:spLocks noGrp="1"/>
          </p:cNvSpPr>
          <p:nvPr>
            <p:ph idx="1"/>
          </p:nvPr>
        </p:nvSpPr>
        <p:spPr/>
        <p:txBody>
          <a:bodyPr>
            <a:normAutofit lnSpcReduction="10000"/>
          </a:bodyPr>
          <a:lstStyle/>
          <a:p>
            <a:r>
              <a:rPr lang="en-US" dirty="0"/>
              <a:t>Clean up </a:t>
            </a:r>
            <a:r>
              <a:rPr lang="en-US" dirty="0" smtClean="0"/>
              <a:t>the </a:t>
            </a:r>
            <a:r>
              <a:rPr lang="en-US" dirty="0"/>
              <a:t>Financial </a:t>
            </a:r>
            <a:r>
              <a:rPr lang="en-US" dirty="0" smtClean="0"/>
              <a:t>Records</a:t>
            </a:r>
          </a:p>
          <a:p>
            <a:r>
              <a:rPr lang="en-US" dirty="0"/>
              <a:t>Bring in a Valuation </a:t>
            </a:r>
            <a:r>
              <a:rPr lang="en-US" dirty="0" smtClean="0"/>
              <a:t>Expert</a:t>
            </a:r>
          </a:p>
          <a:p>
            <a:r>
              <a:rPr lang="en-US" dirty="0"/>
              <a:t>Get an Exit Strategy in </a:t>
            </a:r>
            <a:r>
              <a:rPr lang="en-US" dirty="0" smtClean="0"/>
              <a:t>Place</a:t>
            </a:r>
          </a:p>
          <a:p>
            <a:r>
              <a:rPr lang="en-US" dirty="0"/>
              <a:t>Spot Real (and Suspicious) </a:t>
            </a:r>
            <a:r>
              <a:rPr lang="en-US" dirty="0" smtClean="0"/>
              <a:t>Buyers</a:t>
            </a:r>
          </a:p>
          <a:p>
            <a:r>
              <a:rPr lang="en-US" dirty="0"/>
              <a:t>Push to Increase </a:t>
            </a:r>
            <a:r>
              <a:rPr lang="en-US" dirty="0" smtClean="0"/>
              <a:t>Sales</a:t>
            </a:r>
          </a:p>
          <a:p>
            <a:r>
              <a:rPr lang="en-US" dirty="0"/>
              <a:t>Recruit a Sales </a:t>
            </a:r>
            <a:r>
              <a:rPr lang="en-US" dirty="0" smtClean="0"/>
              <a:t>Professional</a:t>
            </a:r>
          </a:p>
          <a:p>
            <a:r>
              <a:rPr lang="en-US" dirty="0"/>
              <a:t>Get Contracts and Lawyers </a:t>
            </a:r>
            <a:r>
              <a:rPr lang="en-US" dirty="0" smtClean="0"/>
              <a:t>Involved</a:t>
            </a:r>
          </a:p>
          <a:p>
            <a:r>
              <a:rPr lang="en-US" dirty="0"/>
              <a:t>Make Sure You Get Paid Up Front</a:t>
            </a:r>
            <a:endParaRPr lang="en-US" dirty="0" smtClean="0"/>
          </a:p>
          <a:p>
            <a:endParaRPr lang="en-US" dirty="0"/>
          </a:p>
        </p:txBody>
      </p:sp>
      <p:pic>
        <p:nvPicPr>
          <p:cNvPr id="5" name="Picture 4"/>
          <p:cNvPicPr>
            <a:picLocks noChangeAspect="1"/>
          </p:cNvPicPr>
          <p:nvPr/>
        </p:nvPicPr>
        <p:blipFill>
          <a:blip r:embed="rId3"/>
          <a:stretch>
            <a:fillRect/>
          </a:stretch>
        </p:blipFill>
        <p:spPr>
          <a:xfrm>
            <a:off x="5799817" y="1935921"/>
            <a:ext cx="5467739" cy="4017010"/>
          </a:xfrm>
          <a:prstGeom prst="rect">
            <a:avLst/>
          </a:prstGeom>
        </p:spPr>
      </p:pic>
    </p:spTree>
    <p:extLst>
      <p:ext uri="{BB962C8B-B14F-4D97-AF65-F5344CB8AC3E}">
        <p14:creationId xmlns:p14="http://schemas.microsoft.com/office/powerpoint/2010/main" val="269653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Pricing of </a:t>
            </a:r>
            <a:r>
              <a:rPr lang="en-US" cap="none" dirty="0"/>
              <a:t>t</a:t>
            </a:r>
            <a:r>
              <a:rPr lang="en-US" cap="none" dirty="0" smtClean="0"/>
              <a:t>he Small Business For Sell </a:t>
            </a:r>
            <a:endParaRPr lang="en-US" cap="none" dirty="0"/>
          </a:p>
        </p:txBody>
      </p:sp>
      <p:sp>
        <p:nvSpPr>
          <p:cNvPr id="3" name="Content Placeholder 2"/>
          <p:cNvSpPr>
            <a:spLocks noGrp="1"/>
          </p:cNvSpPr>
          <p:nvPr>
            <p:ph idx="1"/>
          </p:nvPr>
        </p:nvSpPr>
        <p:spPr/>
        <p:txBody>
          <a:bodyPr>
            <a:normAutofit/>
          </a:bodyPr>
          <a:lstStyle/>
          <a:p>
            <a:pPr>
              <a:buClr>
                <a:srgbClr val="0070C0"/>
              </a:buClr>
              <a:buFont typeface="Wingdings" panose="05000000000000000000" pitchFamily="2" charset="2"/>
              <a:buChar char="v"/>
            </a:pPr>
            <a:r>
              <a:rPr lang="en-US" dirty="0" smtClean="0"/>
              <a:t>Price depends on profitability</a:t>
            </a:r>
          </a:p>
          <a:p>
            <a:pPr>
              <a:buClr>
                <a:srgbClr val="0070C0"/>
              </a:buClr>
              <a:buFont typeface="Wingdings" panose="05000000000000000000" pitchFamily="2" charset="2"/>
              <a:buChar char="v"/>
            </a:pPr>
            <a:r>
              <a:rPr lang="en-US" dirty="0" smtClean="0"/>
              <a:t>Prepare adjusted profit and loss statement </a:t>
            </a:r>
          </a:p>
          <a:p>
            <a:pPr>
              <a:buClr>
                <a:srgbClr val="0070C0"/>
              </a:buClr>
              <a:buFont typeface="Wingdings" panose="05000000000000000000" pitchFamily="2" charset="2"/>
              <a:buChar char="v"/>
            </a:pPr>
            <a:r>
              <a:rPr lang="en-US" dirty="0" smtClean="0"/>
              <a:t>Tabl</a:t>
            </a:r>
            <a:r>
              <a:rPr lang="en-US" dirty="0" smtClean="0"/>
              <a:t>e the valuation with a broker for final pricing.</a:t>
            </a:r>
          </a:p>
          <a:p>
            <a:pPr>
              <a:buClr>
                <a:srgbClr val="0070C0"/>
              </a:buClr>
              <a:buFont typeface="Wingdings" panose="05000000000000000000" pitchFamily="2" charset="2"/>
              <a:buChar char="v"/>
            </a:pPr>
            <a:r>
              <a:rPr lang="en-US" dirty="0" smtClean="0"/>
              <a:t>Couple the documents with a executive business summary.</a:t>
            </a:r>
            <a:endParaRPr lang="en-US" dirty="0"/>
          </a:p>
        </p:txBody>
      </p:sp>
    </p:spTree>
    <p:extLst>
      <p:ext uri="{BB962C8B-B14F-4D97-AF65-F5344CB8AC3E}">
        <p14:creationId xmlns:p14="http://schemas.microsoft.com/office/powerpoint/2010/main" val="1593361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References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Clr>
                <a:srgbClr val="0070C0"/>
              </a:buClr>
              <a:buFont typeface="Wingdings" panose="05000000000000000000" pitchFamily="2" charset="2"/>
              <a:buChar char="v"/>
            </a:pPr>
            <a:r>
              <a:rPr lang="en-US" dirty="0"/>
              <a:t>Moore, C. W. (2008). Managing small business: An entrepreneurial emphasis. Cengage Learning EMEA.</a:t>
            </a:r>
          </a:p>
          <a:p>
            <a:pPr>
              <a:buClr>
                <a:srgbClr val="0070C0"/>
              </a:buClr>
              <a:buFont typeface="Wingdings" panose="05000000000000000000" pitchFamily="2" charset="2"/>
              <a:buChar char="v"/>
            </a:pPr>
            <a:r>
              <a:rPr lang="en-US" dirty="0" err="1"/>
              <a:t>DeTienne</a:t>
            </a:r>
            <a:r>
              <a:rPr lang="en-US" dirty="0"/>
              <a:t>, D. R., &amp; </a:t>
            </a:r>
            <a:r>
              <a:rPr lang="en-US" dirty="0" err="1"/>
              <a:t>Wennberg</a:t>
            </a:r>
            <a:r>
              <a:rPr lang="en-US" dirty="0"/>
              <a:t>, K. (2013). Small business exit: Review of past research, theoretical considerations and suggestions for future research. Forthcoming chapter in" Small businesses in a global economy: Creating and managing successful organizations"(edited by S. </a:t>
            </a:r>
            <a:r>
              <a:rPr lang="en-US" dirty="0" err="1"/>
              <a:t>Newbert</a:t>
            </a:r>
            <a:r>
              <a:rPr lang="en-US" dirty="0"/>
              <a:t>). Westport, CT: </a:t>
            </a:r>
            <a:r>
              <a:rPr lang="en-US" dirty="0" err="1"/>
              <a:t>Praeger</a:t>
            </a:r>
            <a:r>
              <a:rPr lang="en-US" dirty="0"/>
              <a:t>.</a:t>
            </a:r>
          </a:p>
          <a:p>
            <a:pPr>
              <a:buClr>
                <a:srgbClr val="0070C0"/>
              </a:buClr>
              <a:buFont typeface="Wingdings" panose="05000000000000000000" pitchFamily="2" charset="2"/>
              <a:buChar char="v"/>
            </a:pPr>
            <a:r>
              <a:rPr lang="en-US" dirty="0" err="1"/>
              <a:t>Onkvisit</a:t>
            </a:r>
            <a:r>
              <a:rPr lang="en-US" dirty="0"/>
              <a:t>, S., &amp; Shaw, J. J. (1986). Competition and product management: Can the product life cycle help?. Business Horizons, 29(4), 51-62.</a:t>
            </a:r>
          </a:p>
          <a:p>
            <a:pPr>
              <a:buClr>
                <a:srgbClr val="0070C0"/>
              </a:buClr>
              <a:buFont typeface="Wingdings" panose="05000000000000000000" pitchFamily="2" charset="2"/>
              <a:buChar char="v"/>
            </a:pPr>
            <a:r>
              <a:rPr lang="en-US" dirty="0">
                <a:effectLst/>
              </a:rPr>
              <a:t>Burns, P. (2016). </a:t>
            </a:r>
            <a:r>
              <a:rPr lang="en-US" i="1" dirty="0">
                <a:effectLst/>
              </a:rPr>
              <a:t>Entrepreneurship and small business</a:t>
            </a:r>
            <a:r>
              <a:rPr lang="en-US" dirty="0">
                <a:effectLst/>
              </a:rPr>
              <a:t>. Palgrave Macmillan Limited.</a:t>
            </a:r>
            <a:endParaRPr lang="en-US" dirty="0"/>
          </a:p>
          <a:p>
            <a:endParaRPr lang="en-US" dirty="0"/>
          </a:p>
        </p:txBody>
      </p:sp>
    </p:spTree>
    <p:extLst>
      <p:ext uri="{BB962C8B-B14F-4D97-AF65-F5344CB8AC3E}">
        <p14:creationId xmlns:p14="http://schemas.microsoft.com/office/powerpoint/2010/main" val="11225529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534</TotalTime>
  <Words>2306</Words>
  <Application>Microsoft Office PowerPoint</Application>
  <PresentationFormat>Widescreen</PresentationFormat>
  <Paragraphs>119</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Bookman Old Style</vt:lpstr>
      <vt:lpstr>Calibri</vt:lpstr>
      <vt:lpstr>Rockwell</vt:lpstr>
      <vt:lpstr>Times New Roman</vt:lpstr>
      <vt:lpstr>Wingdings</vt:lpstr>
      <vt:lpstr>Damask</vt:lpstr>
      <vt:lpstr>BUSINESS EXIT STRATEGY </vt:lpstr>
      <vt:lpstr>Yummy Yoghourts </vt:lpstr>
      <vt:lpstr>What is an Exit/Harvest Strategy ?</vt:lpstr>
      <vt:lpstr>Scenarios at Hand  </vt:lpstr>
      <vt:lpstr>Exit Strategy During an Economic Downturn </vt:lpstr>
      <vt:lpstr>Exit Strategy During an Economic Downturn</vt:lpstr>
      <vt:lpstr>Exit Strategy during a natural disaster </vt:lpstr>
      <vt:lpstr>Exit Strategy during a natural disaster </vt:lpstr>
      <vt:lpstr>Survival and Exit amidst Stiff Competition </vt:lpstr>
      <vt:lpstr>Survival and Exit amidst Stiff Competition </vt:lpstr>
      <vt:lpstr>Survival or Exit in a Financial Crisis </vt:lpstr>
      <vt:lpstr>Survival or Exit in a Financial Crisis </vt:lpstr>
      <vt:lpstr>How to Sell a Small Business</vt:lpstr>
      <vt:lpstr>Pricing of the Small Business For Sell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danastly</dc:creator>
  <cp:lastModifiedBy>danastly</cp:lastModifiedBy>
  <cp:revision>29</cp:revision>
  <dcterms:created xsi:type="dcterms:W3CDTF">2020-06-24T05:27:25Z</dcterms:created>
  <dcterms:modified xsi:type="dcterms:W3CDTF">2020-06-24T14:28:46Z</dcterms:modified>
</cp:coreProperties>
</file>